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74" r:id="rId4"/>
    <p:sldId id="263" r:id="rId5"/>
    <p:sldId id="257" r:id="rId6"/>
    <p:sldId id="265" r:id="rId7"/>
    <p:sldId id="266" r:id="rId8"/>
    <p:sldId id="267" r:id="rId9"/>
    <p:sldId id="271" r:id="rId10"/>
    <p:sldId id="264" r:id="rId11"/>
    <p:sldId id="258" r:id="rId12"/>
    <p:sldId id="259" r:id="rId13"/>
    <p:sldId id="260" r:id="rId14"/>
    <p:sldId id="275" r:id="rId15"/>
    <p:sldId id="273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CD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86" autoAdjust="0"/>
    <p:restoredTop sz="94660" autoAdjust="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279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gif>
</file>

<file path=ppt/media/image13.png>
</file>

<file path=ppt/media/image14.png>
</file>

<file path=ppt/media/image15.png>
</file>

<file path=ppt/media/image16.gif>
</file>

<file path=ppt/media/image2.jpeg>
</file>

<file path=ppt/media/image3.jpg>
</file>

<file path=ppt/media/image4.png>
</file>

<file path=ppt/media/image5.jpeg>
</file>

<file path=ppt/media/image6.jpg>
</file>

<file path=ppt/media/image7.png>
</file>

<file path=ppt/media/image8.pn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39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14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407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56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99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63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296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597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68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692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868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658E38-D50B-4CF9-8366-DE5990CF40F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A66D5-8393-4D35-B2C4-640C3C708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81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37063" y="190613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bg-BG" dirty="0" smtClean="0"/>
              <a:t>Математическо моделиране на нервни импулси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474299" y="5164428"/>
            <a:ext cx="2060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 smtClean="0"/>
              <a:t>Тонка Желева</a:t>
            </a:r>
          </a:p>
          <a:p>
            <a:r>
              <a:rPr lang="bg-BG" sz="2400" dirty="0" smtClean="0"/>
              <a:t>Васил Пашов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058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Клетъчна мембрана</a:t>
            </a:r>
            <a:endParaRPr lang="en-US" dirty="0"/>
          </a:p>
        </p:txBody>
      </p:sp>
      <p:pic>
        <p:nvPicPr>
          <p:cNvPr id="5" name="Контейнер за съдържание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384" y="1734596"/>
            <a:ext cx="4762500" cy="4257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539" y="2308456"/>
            <a:ext cx="4052400" cy="30342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741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Химичен състав на неврона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bg-BG" dirty="0" smtClean="0"/>
              <a:t>Органични аниони (протеини)</a:t>
            </a:r>
          </a:p>
          <a:p>
            <a:r>
              <a:rPr lang="bg-BG" dirty="0" smtClean="0"/>
              <a:t>Калиеви катиони</a:t>
            </a:r>
          </a:p>
          <a:p>
            <a:r>
              <a:rPr lang="bg-BG" dirty="0" smtClean="0"/>
              <a:t>Натриеви катиони</a:t>
            </a:r>
          </a:p>
          <a:p>
            <a:r>
              <a:rPr lang="bg-BG" dirty="0" smtClean="0"/>
              <a:t>Калциеви катиони</a:t>
            </a:r>
          </a:p>
          <a:p>
            <a:r>
              <a:rPr lang="bg-BG" dirty="0" smtClean="0"/>
              <a:t>Хлорни аниони</a:t>
            </a:r>
          </a:p>
          <a:p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785" y="2491409"/>
            <a:ext cx="7916383" cy="3260034"/>
          </a:xfrm>
        </p:spPr>
      </p:pic>
    </p:spTree>
    <p:extLst>
      <p:ext uri="{BB962C8B-B14F-4D97-AF65-F5344CB8AC3E}">
        <p14:creationId xmlns:p14="http://schemas.microsoft.com/office/powerpoint/2010/main" val="95344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Content Placeholder 5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6086"/>
            <a:ext cx="10515600" cy="433041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Сили действащи на йоните в спокойно състояние</a:t>
            </a:r>
            <a:endParaRPr lang="en-US" dirty="0"/>
          </a:p>
        </p:txBody>
      </p:sp>
      <p:sp>
        <p:nvSpPr>
          <p:cNvPr id="20" name="Up Arrow 19"/>
          <p:cNvSpPr/>
          <p:nvPr/>
        </p:nvSpPr>
        <p:spPr>
          <a:xfrm>
            <a:off x="1519708" y="3928057"/>
            <a:ext cx="218940" cy="84597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Up Arrow 20"/>
          <p:cNvSpPr/>
          <p:nvPr/>
        </p:nvSpPr>
        <p:spPr>
          <a:xfrm>
            <a:off x="2846231" y="2717442"/>
            <a:ext cx="244699" cy="2056585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/>
          <p:cNvSpPr/>
          <p:nvPr/>
        </p:nvSpPr>
        <p:spPr>
          <a:xfrm>
            <a:off x="2537137" y="2717442"/>
            <a:ext cx="193184" cy="92727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Up Arrow 22"/>
          <p:cNvSpPr/>
          <p:nvPr/>
        </p:nvSpPr>
        <p:spPr>
          <a:xfrm>
            <a:off x="1133343" y="3928057"/>
            <a:ext cx="218940" cy="845970"/>
          </a:xfrm>
          <a:prstGeom prst="up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own Arrow 23"/>
          <p:cNvSpPr/>
          <p:nvPr/>
        </p:nvSpPr>
        <p:spPr>
          <a:xfrm>
            <a:off x="8665334" y="2717442"/>
            <a:ext cx="193184" cy="92727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own Arrow 24"/>
          <p:cNvSpPr/>
          <p:nvPr/>
        </p:nvSpPr>
        <p:spPr>
          <a:xfrm>
            <a:off x="10713075" y="2717442"/>
            <a:ext cx="193184" cy="92727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Up Arrow 25"/>
          <p:cNvSpPr/>
          <p:nvPr/>
        </p:nvSpPr>
        <p:spPr>
          <a:xfrm>
            <a:off x="9698267" y="3606044"/>
            <a:ext cx="194044" cy="1272210"/>
          </a:xfrm>
          <a:prstGeom prst="up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own Arrow 26"/>
          <p:cNvSpPr/>
          <p:nvPr/>
        </p:nvSpPr>
        <p:spPr>
          <a:xfrm>
            <a:off x="8972817" y="2717442"/>
            <a:ext cx="171183" cy="927279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own Arrow 27"/>
          <p:cNvSpPr/>
          <p:nvPr/>
        </p:nvSpPr>
        <p:spPr>
          <a:xfrm>
            <a:off x="10046639" y="2717440"/>
            <a:ext cx="166050" cy="701621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own Arrow 28"/>
          <p:cNvSpPr/>
          <p:nvPr/>
        </p:nvSpPr>
        <p:spPr>
          <a:xfrm>
            <a:off x="11044438" y="2717440"/>
            <a:ext cx="171183" cy="927279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251896" y="5313744"/>
            <a:ext cx="1688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-5 mV</a:t>
            </a:r>
          </a:p>
        </p:txBody>
      </p:sp>
      <p:sp>
        <p:nvSpPr>
          <p:cNvPr id="31" name="Up Arrow 30"/>
          <p:cNvSpPr/>
          <p:nvPr/>
        </p:nvSpPr>
        <p:spPr>
          <a:xfrm>
            <a:off x="2868500" y="3221734"/>
            <a:ext cx="222430" cy="1129308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>
            <a:off x="2537137" y="3221734"/>
            <a:ext cx="193184" cy="112930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255452" y="5313744"/>
            <a:ext cx="1590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-70 mV</a:t>
            </a:r>
            <a:endParaRPr lang="en-US" sz="2800" dirty="0"/>
          </a:p>
        </p:txBody>
      </p:sp>
      <p:sp>
        <p:nvSpPr>
          <p:cNvPr id="35" name="Down Arrow 34"/>
          <p:cNvSpPr/>
          <p:nvPr/>
        </p:nvSpPr>
        <p:spPr>
          <a:xfrm>
            <a:off x="6629774" y="3928057"/>
            <a:ext cx="131047" cy="1240289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6760821" y="4706681"/>
            <a:ext cx="1152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2K</a:t>
            </a:r>
            <a:r>
              <a:rPr lang="en-US" sz="2400" baseline="42000" dirty="0" smtClean="0"/>
              <a:t>+</a:t>
            </a:r>
            <a:endParaRPr lang="en-US" sz="2400" baseline="42000" dirty="0"/>
          </a:p>
        </p:txBody>
      </p:sp>
      <p:sp>
        <p:nvSpPr>
          <p:cNvPr id="37" name="Up Arrow 36"/>
          <p:cNvSpPr/>
          <p:nvPr/>
        </p:nvSpPr>
        <p:spPr>
          <a:xfrm>
            <a:off x="6629036" y="2554135"/>
            <a:ext cx="132522" cy="1080607"/>
          </a:xfrm>
          <a:prstGeom prst="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749941" y="2540850"/>
            <a:ext cx="100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3Na</a:t>
            </a:r>
            <a:r>
              <a:rPr lang="en-US" sz="2400" baseline="42000" dirty="0" smtClean="0"/>
              <a:t>+</a:t>
            </a:r>
            <a:endParaRPr lang="en-US" sz="2400" baseline="42000" dirty="0"/>
          </a:p>
        </p:txBody>
      </p:sp>
      <p:sp>
        <p:nvSpPr>
          <p:cNvPr id="39" name="TextBox 38"/>
          <p:cNvSpPr txBox="1"/>
          <p:nvPr/>
        </p:nvSpPr>
        <p:spPr>
          <a:xfrm>
            <a:off x="5248324" y="5306221"/>
            <a:ext cx="1283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-10 mV</a:t>
            </a:r>
            <a:endParaRPr lang="en-US" sz="2800" dirty="0"/>
          </a:p>
        </p:txBody>
      </p:sp>
      <p:sp>
        <p:nvSpPr>
          <p:cNvPr id="40" name="TextBox 39"/>
          <p:cNvSpPr txBox="1"/>
          <p:nvPr/>
        </p:nvSpPr>
        <p:spPr>
          <a:xfrm>
            <a:off x="5248324" y="5313744"/>
            <a:ext cx="17311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-60 mV</a:t>
            </a:r>
            <a:endParaRPr lang="en-US" sz="2800" dirty="0"/>
          </a:p>
        </p:txBody>
      </p:sp>
      <p:sp>
        <p:nvSpPr>
          <p:cNvPr id="43" name="Up Arrow 42"/>
          <p:cNvSpPr/>
          <p:nvPr/>
        </p:nvSpPr>
        <p:spPr>
          <a:xfrm>
            <a:off x="5776826" y="2540851"/>
            <a:ext cx="146497" cy="1057670"/>
          </a:xfrm>
          <a:prstGeom prst="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Up Arrow 43"/>
          <p:cNvSpPr/>
          <p:nvPr/>
        </p:nvSpPr>
        <p:spPr>
          <a:xfrm>
            <a:off x="6056803" y="2548374"/>
            <a:ext cx="146497" cy="1057670"/>
          </a:xfrm>
          <a:prstGeom prst="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6149912" y="2540850"/>
            <a:ext cx="524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K</a:t>
            </a:r>
            <a:r>
              <a:rPr lang="en-US" sz="2400" baseline="42000" dirty="0" smtClean="0"/>
              <a:t>+</a:t>
            </a:r>
            <a:endParaRPr lang="en-US" sz="2400" baseline="42000" dirty="0"/>
          </a:p>
        </p:txBody>
      </p:sp>
      <p:sp>
        <p:nvSpPr>
          <p:cNvPr id="47" name="TextBox 46"/>
          <p:cNvSpPr txBox="1"/>
          <p:nvPr/>
        </p:nvSpPr>
        <p:spPr>
          <a:xfrm>
            <a:off x="5379680" y="2540850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Cl</a:t>
            </a:r>
            <a:r>
              <a:rPr lang="en-US" sz="2400" baseline="42000" dirty="0" smtClean="0"/>
              <a:t>-</a:t>
            </a:r>
            <a:endParaRPr lang="en-US" sz="2400" baseline="42000" dirty="0"/>
          </a:p>
        </p:txBody>
      </p:sp>
      <p:sp>
        <p:nvSpPr>
          <p:cNvPr id="48" name="Down Arrow 47"/>
          <p:cNvSpPr/>
          <p:nvPr/>
        </p:nvSpPr>
        <p:spPr>
          <a:xfrm>
            <a:off x="5184432" y="3928057"/>
            <a:ext cx="127784" cy="1009456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5343844" y="4629873"/>
            <a:ext cx="694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Na</a:t>
            </a:r>
            <a:r>
              <a:rPr lang="en-US" sz="2400" baseline="42000" dirty="0" smtClean="0"/>
              <a:t>+</a:t>
            </a:r>
            <a:endParaRPr lang="en-US" sz="2400" baseline="42000" dirty="0"/>
          </a:p>
        </p:txBody>
      </p:sp>
      <p:sp>
        <p:nvSpPr>
          <p:cNvPr id="50" name="Up Arrow 49"/>
          <p:cNvSpPr/>
          <p:nvPr/>
        </p:nvSpPr>
        <p:spPr>
          <a:xfrm>
            <a:off x="5192355" y="2548374"/>
            <a:ext cx="112138" cy="978408"/>
          </a:xfrm>
          <a:prstGeom prst="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4526177" y="2540850"/>
            <a:ext cx="729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</a:t>
            </a:r>
            <a:r>
              <a:rPr lang="en-US" sz="2400" baseline="42000" dirty="0" smtClean="0"/>
              <a:t>2+</a:t>
            </a:r>
            <a:endParaRPr lang="en-US" sz="2400" baseline="42000" dirty="0"/>
          </a:p>
        </p:txBody>
      </p:sp>
    </p:spTree>
    <p:extLst>
      <p:ext uri="{BB962C8B-B14F-4D97-AF65-F5344CB8AC3E}">
        <p14:creationId xmlns:p14="http://schemas.microsoft.com/office/powerpoint/2010/main" val="372262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build="p"/>
      <p:bldP spid="30" grpId="1" uiExpand="1" build="allAtOnce"/>
      <p:bldP spid="31" grpId="0" animBg="1"/>
      <p:bldP spid="32" grpId="0" animBg="1"/>
      <p:bldP spid="34" grpId="0"/>
      <p:bldP spid="34" grpId="1"/>
      <p:bldP spid="35" grpId="0" animBg="1"/>
      <p:bldP spid="36" grpId="0"/>
      <p:bldP spid="37" grpId="0" animBg="1"/>
      <p:bldP spid="38" grpId="0"/>
      <p:bldP spid="39" grpId="0"/>
      <p:bldP spid="39" grpId="1"/>
      <p:bldP spid="40" grpId="0"/>
      <p:bldP spid="43" grpId="0" animBg="1"/>
      <p:bldP spid="44" grpId="0" animBg="1"/>
      <p:bldP spid="46" grpId="0"/>
      <p:bldP spid="47" grpId="0"/>
      <p:bldP spid="48" grpId="0" animBg="1"/>
      <p:bldP spid="49" grpId="0"/>
      <p:bldP spid="50" grpId="0" animBg="1"/>
      <p:bldP spid="5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Наслагване на потенциал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Източници</a:t>
            </a:r>
          </a:p>
          <a:p>
            <a:pPr lvl="1"/>
            <a:r>
              <a:rPr lang="bg-BG" dirty="0" smtClean="0"/>
              <a:t>Други неврони</a:t>
            </a:r>
          </a:p>
          <a:p>
            <a:pPr lvl="1"/>
            <a:r>
              <a:rPr lang="bg-BG" dirty="0" smtClean="0"/>
              <a:t>Рецептори</a:t>
            </a:r>
          </a:p>
          <a:p>
            <a:r>
              <a:rPr lang="bg-BG" dirty="0" smtClean="0"/>
              <a:t>Времево</a:t>
            </a:r>
          </a:p>
          <a:p>
            <a:r>
              <a:rPr lang="bg-BG" dirty="0" smtClean="0"/>
              <a:t>Пространствено</a:t>
            </a:r>
          </a:p>
          <a:p>
            <a:r>
              <a:rPr lang="bg-BG" dirty="0" smtClean="0"/>
              <a:t>Хиперполяризация</a:t>
            </a:r>
          </a:p>
          <a:p>
            <a:r>
              <a:rPr lang="bg-BG" dirty="0" smtClean="0"/>
              <a:t>Деполяризация</a:t>
            </a:r>
          </a:p>
          <a:p>
            <a:r>
              <a:rPr lang="bg-BG" dirty="0" smtClean="0"/>
              <a:t>Сумиране</a:t>
            </a:r>
          </a:p>
          <a:p>
            <a:r>
              <a:rPr lang="bg-BG" dirty="0" smtClean="0"/>
              <a:t>Прагов потенциал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540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58932" y="208371"/>
            <a:ext cx="9285514" cy="1045663"/>
          </a:xfrm>
        </p:spPr>
        <p:txBody>
          <a:bodyPr>
            <a:normAutofit fontScale="90000"/>
          </a:bodyPr>
          <a:lstStyle/>
          <a:p>
            <a:r>
              <a:rPr lang="bg-BG" dirty="0" smtClean="0"/>
              <a:t>Потенциал на действие</a:t>
            </a:r>
            <a:br>
              <a:rPr lang="bg-BG" dirty="0" smtClean="0"/>
            </a:br>
            <a:r>
              <a:rPr lang="bg-BG" dirty="0"/>
              <a:t> </a:t>
            </a:r>
            <a:r>
              <a:rPr lang="bg-BG" dirty="0" smtClean="0"/>
              <a:t>     </a:t>
            </a:r>
            <a:r>
              <a:rPr lang="bg-BG" i="1" dirty="0" err="1" smtClean="0"/>
              <a:t>Аction</a:t>
            </a:r>
            <a:r>
              <a:rPr lang="bg-BG" i="1" dirty="0" smtClean="0"/>
              <a:t> </a:t>
            </a:r>
            <a:r>
              <a:rPr lang="bg-BG" i="1" dirty="0" err="1" smtClean="0"/>
              <a:t>potential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6086"/>
            <a:ext cx="10515600" cy="4330415"/>
          </a:xfrm>
        </p:spPr>
      </p:pic>
      <p:sp>
        <p:nvSpPr>
          <p:cNvPr id="10" name="Rectangle 9"/>
          <p:cNvSpPr/>
          <p:nvPr/>
        </p:nvSpPr>
        <p:spPr>
          <a:xfrm>
            <a:off x="1056067" y="3129566"/>
            <a:ext cx="154547" cy="1210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236372" y="3129566"/>
            <a:ext cx="154547" cy="1210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117990" y="3129561"/>
            <a:ext cx="154547" cy="1210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306881" y="3129561"/>
            <a:ext cx="154547" cy="1210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419328" y="3129561"/>
            <a:ext cx="154547" cy="121061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592749" y="3129556"/>
            <a:ext cx="154547" cy="121061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289654" y="3129556"/>
            <a:ext cx="154547" cy="121061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098286" y="3129558"/>
            <a:ext cx="154547" cy="121061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776411" y="3129559"/>
            <a:ext cx="154547" cy="1210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841687" y="3129558"/>
            <a:ext cx="154547" cy="1210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353878" y="5194849"/>
            <a:ext cx="14842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-55 mV</a:t>
            </a:r>
            <a:endParaRPr lang="en-US" sz="3200" dirty="0"/>
          </a:p>
        </p:txBody>
      </p:sp>
      <p:sp>
        <p:nvSpPr>
          <p:cNvPr id="22" name="TextBox 21"/>
          <p:cNvSpPr txBox="1"/>
          <p:nvPr/>
        </p:nvSpPr>
        <p:spPr>
          <a:xfrm>
            <a:off x="5675872" y="5194847"/>
            <a:ext cx="1378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0 mV</a:t>
            </a:r>
            <a:endParaRPr lang="en-US" sz="3200" dirty="0"/>
          </a:p>
        </p:txBody>
      </p:sp>
      <p:sp>
        <p:nvSpPr>
          <p:cNvPr id="23" name="Rectangle 22"/>
          <p:cNvSpPr/>
          <p:nvPr/>
        </p:nvSpPr>
        <p:spPr>
          <a:xfrm>
            <a:off x="4759184" y="3129555"/>
            <a:ext cx="154547" cy="121061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0450817" y="3129554"/>
            <a:ext cx="154547" cy="121061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5290358" y="5194848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+30 mV</a:t>
            </a:r>
            <a:endParaRPr lang="en-US" sz="3200" dirty="0"/>
          </a:p>
        </p:txBody>
      </p:sp>
      <p:sp>
        <p:nvSpPr>
          <p:cNvPr id="26" name="Rectangle 25"/>
          <p:cNvSpPr/>
          <p:nvPr/>
        </p:nvSpPr>
        <p:spPr>
          <a:xfrm>
            <a:off x="5044240" y="3129554"/>
            <a:ext cx="154547" cy="121061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734777" y="3129554"/>
            <a:ext cx="154547" cy="121061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056067" y="4340169"/>
            <a:ext cx="87489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7117990" y="4352839"/>
            <a:ext cx="87489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374471" y="5194844"/>
            <a:ext cx="13805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-70 mV</a:t>
            </a:r>
            <a:endParaRPr lang="en-US" sz="3200" dirty="0"/>
          </a:p>
        </p:txBody>
      </p:sp>
      <p:sp>
        <p:nvSpPr>
          <p:cNvPr id="31" name="TextBox 30"/>
          <p:cNvSpPr txBox="1"/>
          <p:nvPr/>
        </p:nvSpPr>
        <p:spPr>
          <a:xfrm>
            <a:off x="5358793" y="5194846"/>
            <a:ext cx="13805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-60 mV</a:t>
            </a:r>
            <a:endParaRPr lang="en-US" sz="3200" dirty="0"/>
          </a:p>
        </p:txBody>
      </p:sp>
      <p:sp>
        <p:nvSpPr>
          <p:cNvPr id="33" name="Down Arrow 32"/>
          <p:cNvSpPr/>
          <p:nvPr/>
        </p:nvSpPr>
        <p:spPr>
          <a:xfrm>
            <a:off x="1336605" y="2358887"/>
            <a:ext cx="212441" cy="3181357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493512" y="2358887"/>
            <a:ext cx="707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Na</a:t>
            </a:r>
            <a:r>
              <a:rPr lang="en-US" sz="2800" baseline="42000" dirty="0" smtClean="0"/>
              <a:t>+</a:t>
            </a:r>
            <a:endParaRPr lang="en-US" sz="2800" baseline="42000" dirty="0"/>
          </a:p>
        </p:txBody>
      </p:sp>
      <p:sp>
        <p:nvSpPr>
          <p:cNvPr id="35" name="Down Arrow 34"/>
          <p:cNvSpPr/>
          <p:nvPr/>
        </p:nvSpPr>
        <p:spPr>
          <a:xfrm>
            <a:off x="7452757" y="2358887"/>
            <a:ext cx="212441" cy="3181357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7609664" y="2358887"/>
            <a:ext cx="707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Na</a:t>
            </a:r>
            <a:r>
              <a:rPr lang="en-US" sz="2800" baseline="42000" dirty="0" smtClean="0"/>
              <a:t>+</a:t>
            </a:r>
            <a:endParaRPr lang="en-US" sz="2800" baseline="42000" dirty="0"/>
          </a:p>
        </p:txBody>
      </p:sp>
      <p:sp>
        <p:nvSpPr>
          <p:cNvPr id="37" name="Up Arrow 36"/>
          <p:cNvSpPr/>
          <p:nvPr/>
        </p:nvSpPr>
        <p:spPr>
          <a:xfrm>
            <a:off x="4579765" y="2358887"/>
            <a:ext cx="167531" cy="3034748"/>
          </a:xfrm>
          <a:prstGeom prst="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4174053" y="4991723"/>
            <a:ext cx="5067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K</a:t>
            </a:r>
            <a:r>
              <a:rPr lang="en-US" sz="2800" baseline="42000" dirty="0" smtClean="0"/>
              <a:t>+</a:t>
            </a:r>
            <a:endParaRPr lang="en-US" sz="2800" baseline="42000" dirty="0"/>
          </a:p>
        </p:txBody>
      </p:sp>
      <p:sp>
        <p:nvSpPr>
          <p:cNvPr id="39" name="Up Arrow 38"/>
          <p:cNvSpPr/>
          <p:nvPr/>
        </p:nvSpPr>
        <p:spPr>
          <a:xfrm>
            <a:off x="10299683" y="2358887"/>
            <a:ext cx="167531" cy="3034748"/>
          </a:xfrm>
          <a:prstGeom prst="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9893971" y="4991723"/>
            <a:ext cx="5067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K</a:t>
            </a:r>
            <a:r>
              <a:rPr lang="en-US" sz="2800" baseline="42000" dirty="0" smtClean="0"/>
              <a:t>+</a:t>
            </a:r>
            <a:endParaRPr lang="en-US" sz="2800" baseline="42000" dirty="0"/>
          </a:p>
        </p:txBody>
      </p:sp>
    </p:spTree>
    <p:extLst>
      <p:ext uri="{BB962C8B-B14F-4D97-AF65-F5344CB8AC3E}">
        <p14:creationId xmlns:p14="http://schemas.microsoft.com/office/powerpoint/2010/main" val="11794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3" grpId="0" animBg="1"/>
      <p:bldP spid="13" grpId="1" animBg="1"/>
      <p:bldP spid="16" grpId="0" animBg="1"/>
      <p:bldP spid="16" grpId="1" animBg="1"/>
      <p:bldP spid="17" grpId="0" animBg="1"/>
      <p:bldP spid="17" grpId="1" animBg="1"/>
      <p:bldP spid="19" grpId="0" animBg="1"/>
      <p:bldP spid="19" grpId="1" animBg="1"/>
      <p:bldP spid="20" grpId="0" animBg="1"/>
      <p:bldP spid="20" grpId="1" animBg="1"/>
      <p:bldP spid="21" grpId="0"/>
      <p:bldP spid="21" grpId="1"/>
      <p:bldP spid="22" grpId="0"/>
      <p:bldP spid="22" grpId="1"/>
      <p:bldP spid="23" grpId="0" animBg="1"/>
      <p:bldP spid="23" grpId="1" animBg="1"/>
      <p:bldP spid="23" grpId="2" animBg="1"/>
      <p:bldP spid="23" grpId="3" animBg="1"/>
      <p:bldP spid="24" grpId="0" animBg="1"/>
      <p:bldP spid="24" grpId="1" animBg="1"/>
      <p:bldP spid="24" grpId="2" animBg="1"/>
      <p:bldP spid="24" grpId="3" animBg="1"/>
      <p:bldP spid="25" grpId="0"/>
      <p:bldP spid="25" grpId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/>
      <p:bldP spid="30" grpId="1"/>
      <p:bldP spid="31" grpId="0"/>
      <p:bldP spid="33" grpId="0" animBg="1"/>
      <p:bldP spid="33" grpId="1" animBg="1"/>
      <p:bldP spid="34" grpId="0"/>
      <p:bldP spid="34" grpId="1"/>
      <p:bldP spid="35" grpId="0" animBg="1"/>
      <p:bldP spid="35" grpId="1" animBg="1"/>
      <p:bldP spid="36" grpId="0"/>
      <p:bldP spid="36" grpId="1"/>
      <p:bldP spid="37" grpId="0" animBg="1"/>
      <p:bldP spid="37" grpId="1" animBg="1"/>
      <p:bldP spid="38" grpId="0"/>
      <p:bldP spid="38" grpId="1"/>
      <p:bldP spid="39" grpId="0" animBg="1"/>
      <p:bldP spid="39" grpId="1" animBg="1"/>
      <p:bldP spid="40" grpId="0"/>
      <p:bldP spid="4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257" y="926867"/>
            <a:ext cx="8234905" cy="5047805"/>
          </a:xfrm>
        </p:spPr>
      </p:pic>
    </p:spTree>
    <p:extLst>
      <p:ext uri="{BB962C8B-B14F-4D97-AF65-F5344CB8AC3E}">
        <p14:creationId xmlns:p14="http://schemas.microsoft.com/office/powerpoint/2010/main" val="62443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64326" y="2598874"/>
            <a:ext cx="10515600" cy="1325563"/>
          </a:xfrm>
        </p:spPr>
        <p:txBody>
          <a:bodyPr/>
          <a:lstStyle/>
          <a:p>
            <a:pPr algn="ctr"/>
            <a:r>
              <a:rPr lang="bg-BG" dirty="0" smtClean="0"/>
              <a:t>Благодарим за вниманието!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78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bg-BG" dirty="0" smtClean="0"/>
              <a:t>Предаване на нервни импулси</a:t>
            </a:r>
            <a:br>
              <a:rPr lang="bg-BG" dirty="0" smtClean="0"/>
            </a:br>
            <a:r>
              <a:rPr lang="bg-BG" sz="3600" i="1" dirty="0" err="1" smtClean="0">
                <a:latin typeface="All Times New Roman " pitchFamily="18" charset="0"/>
                <a:cs typeface="All Times New Roman " pitchFamily="18" charset="0"/>
              </a:rPr>
              <a:t>Neural</a:t>
            </a:r>
            <a:r>
              <a:rPr lang="bg-BG" sz="3600" i="1" dirty="0" smtClean="0">
                <a:latin typeface="All Times New Roman " pitchFamily="18" charset="0"/>
                <a:cs typeface="All Times New Roman " pitchFamily="18" charset="0"/>
              </a:rPr>
              <a:t> </a:t>
            </a:r>
            <a:r>
              <a:rPr lang="bg-BG" sz="3600" i="1" dirty="0" err="1" smtClean="0">
                <a:latin typeface="All Times New Roman " pitchFamily="18" charset="0"/>
                <a:cs typeface="All Times New Roman " pitchFamily="18" charset="0"/>
              </a:rPr>
              <a:t>transmission</a:t>
            </a:r>
            <a:r>
              <a:rPr lang="bg-BG" sz="3600" i="1" dirty="0" smtClean="0">
                <a:latin typeface="All Times New Roman " pitchFamily="18" charset="0"/>
                <a:cs typeface="All Times New Roman " pitchFamily="18" charset="0"/>
              </a:rPr>
              <a:t> </a:t>
            </a:r>
            <a:endParaRPr lang="en-US" sz="3600" dirty="0">
              <a:latin typeface="All Times New Roman " pitchFamily="18" charset="0"/>
              <a:cs typeface="All Times New Roman " pitchFamily="18" charset="0"/>
            </a:endParaRPr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14" y="1476008"/>
            <a:ext cx="3905794" cy="500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529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1008016" y="1290048"/>
            <a:ext cx="10515600" cy="4351338"/>
          </a:xfrm>
        </p:spPr>
        <p:txBody>
          <a:bodyPr>
            <a:noAutofit/>
          </a:bodyPr>
          <a:lstStyle/>
          <a:p>
            <a:r>
              <a:rPr lang="ru-RU" sz="3600" dirty="0" err="1"/>
              <a:t>Функционирането</a:t>
            </a:r>
            <a:r>
              <a:rPr lang="ru-RU" sz="3600" dirty="0"/>
              <a:t> на </a:t>
            </a:r>
            <a:r>
              <a:rPr lang="ru-RU" sz="3600" dirty="0" err="1"/>
              <a:t>неврона</a:t>
            </a:r>
            <a:r>
              <a:rPr lang="ru-RU" sz="3600" dirty="0"/>
              <a:t> е </a:t>
            </a:r>
            <a:r>
              <a:rPr lang="ru-RU" sz="3600" dirty="0" err="1"/>
              <a:t>свързано</a:t>
            </a:r>
            <a:r>
              <a:rPr lang="ru-RU" sz="3600" dirty="0"/>
              <a:t> с </a:t>
            </a:r>
            <a:r>
              <a:rPr lang="ru-RU" sz="3600" dirty="0" err="1"/>
              <a:t>неговата</a:t>
            </a:r>
            <a:r>
              <a:rPr lang="ru-RU" sz="3600" dirty="0"/>
              <a:t> </a:t>
            </a:r>
            <a:r>
              <a:rPr lang="ru-RU" sz="3600" dirty="0" err="1"/>
              <a:t>способност</a:t>
            </a:r>
            <a:r>
              <a:rPr lang="ru-RU" sz="3600" dirty="0"/>
              <a:t> , да приема </a:t>
            </a:r>
            <a:r>
              <a:rPr lang="ru-RU" sz="3600" dirty="0" err="1"/>
              <a:t>електрически</a:t>
            </a:r>
            <a:r>
              <a:rPr lang="ru-RU" sz="3600" dirty="0"/>
              <a:t> </a:t>
            </a:r>
            <a:r>
              <a:rPr lang="ru-RU" sz="3600" dirty="0" err="1"/>
              <a:t>импулси</a:t>
            </a:r>
            <a:r>
              <a:rPr lang="ru-RU" sz="3600" dirty="0"/>
              <a:t> и да </a:t>
            </a:r>
            <a:r>
              <a:rPr lang="ru-RU" sz="3600" dirty="0" err="1"/>
              <a:t>ги</a:t>
            </a:r>
            <a:r>
              <a:rPr lang="ru-RU" sz="3600" dirty="0"/>
              <a:t> </a:t>
            </a:r>
            <a:r>
              <a:rPr lang="ru-RU" sz="3600" dirty="0" err="1"/>
              <a:t>предава</a:t>
            </a:r>
            <a:r>
              <a:rPr lang="ru-RU" sz="3600" dirty="0"/>
              <a:t>. </a:t>
            </a:r>
            <a:r>
              <a:rPr lang="ru-RU" sz="3600" dirty="0" err="1"/>
              <a:t>Следователно</a:t>
            </a:r>
            <a:r>
              <a:rPr lang="ru-RU" sz="3600" dirty="0"/>
              <a:t> той </a:t>
            </a:r>
            <a:r>
              <a:rPr lang="ru-RU" sz="3600" dirty="0" err="1"/>
              <a:t>трябва</a:t>
            </a:r>
            <a:r>
              <a:rPr lang="ru-RU" sz="3600" dirty="0"/>
              <a:t> да се </a:t>
            </a:r>
            <a:r>
              <a:rPr lang="ru-RU" sz="3600" dirty="0" err="1"/>
              <a:t>възбужда</a:t>
            </a:r>
            <a:r>
              <a:rPr lang="ru-RU" sz="3600" dirty="0"/>
              <a:t> от </a:t>
            </a:r>
            <a:r>
              <a:rPr lang="ru-RU" sz="3600" dirty="0" err="1"/>
              <a:t>външният</a:t>
            </a:r>
            <a:r>
              <a:rPr lang="ru-RU" sz="3600" dirty="0"/>
              <a:t> сигнал , при определено </a:t>
            </a:r>
            <a:r>
              <a:rPr lang="ru-RU" sz="3600" dirty="0" err="1"/>
              <a:t>прагово</a:t>
            </a:r>
            <a:r>
              <a:rPr lang="ru-RU" sz="3600" dirty="0"/>
              <a:t> </a:t>
            </a:r>
            <a:r>
              <a:rPr lang="ru-RU" sz="3600" dirty="0" err="1"/>
              <a:t>ниво</a:t>
            </a:r>
            <a:r>
              <a:rPr lang="ru-RU" sz="3600" dirty="0"/>
              <a:t> да </a:t>
            </a:r>
            <a:r>
              <a:rPr lang="ru-RU" sz="3600" dirty="0" err="1"/>
              <a:t>създава</a:t>
            </a:r>
            <a:r>
              <a:rPr lang="ru-RU" sz="3600" dirty="0"/>
              <a:t> </a:t>
            </a:r>
            <a:r>
              <a:rPr lang="ru-RU" sz="3600" dirty="0" err="1"/>
              <a:t>собствен</a:t>
            </a:r>
            <a:r>
              <a:rPr lang="ru-RU" sz="3600" dirty="0"/>
              <a:t> сигнал, да </a:t>
            </a:r>
            <a:r>
              <a:rPr lang="ru-RU" sz="3600" dirty="0" err="1"/>
              <a:t>го</a:t>
            </a:r>
            <a:r>
              <a:rPr lang="ru-RU" sz="3600" dirty="0"/>
              <a:t> </a:t>
            </a:r>
            <a:r>
              <a:rPr lang="ru-RU" sz="3600" dirty="0" err="1"/>
              <a:t>предава</a:t>
            </a:r>
            <a:r>
              <a:rPr lang="ru-RU" sz="3600" dirty="0"/>
              <a:t> </a:t>
            </a:r>
            <a:r>
              <a:rPr lang="ru-RU" sz="3600" dirty="0" err="1"/>
              <a:t>нататък</a:t>
            </a:r>
            <a:r>
              <a:rPr lang="ru-RU" sz="3600" dirty="0"/>
              <a:t> и да </a:t>
            </a:r>
            <a:r>
              <a:rPr lang="ru-RU" sz="3600" dirty="0" err="1"/>
              <a:t>преминава</a:t>
            </a:r>
            <a:r>
              <a:rPr lang="ru-RU" sz="3600" dirty="0"/>
              <a:t> в спокойно </a:t>
            </a:r>
            <a:r>
              <a:rPr lang="ru-RU" sz="3600" dirty="0" err="1"/>
              <a:t>състояние</a:t>
            </a:r>
            <a:r>
              <a:rPr lang="ru-RU" sz="3600" dirty="0"/>
              <a:t>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86191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Приложения</a:t>
            </a:r>
            <a:endParaRPr lang="en-US" dirty="0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33" y="1638686"/>
            <a:ext cx="5148079" cy="3377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187" y="3815080"/>
            <a:ext cx="4792107" cy="28049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84" y="1358536"/>
            <a:ext cx="4145280" cy="23389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144" y="5086902"/>
            <a:ext cx="2232479" cy="164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81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Устройство на неврона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838200" y="1871404"/>
            <a:ext cx="5181600" cy="4351338"/>
          </a:xfrm>
        </p:spPr>
        <p:txBody>
          <a:bodyPr>
            <a:normAutofit lnSpcReduction="10000"/>
          </a:bodyPr>
          <a:lstStyle/>
          <a:p>
            <a:pPr marL="514350" indent="-514350" fontAlgn="base">
              <a:buFont typeface="+mj-lt"/>
              <a:buAutoNum type="arabicPeriod"/>
            </a:pPr>
            <a:r>
              <a:rPr lang="ru-RU" dirty="0"/>
              <a:t>Дендриди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ru-RU" dirty="0"/>
              <a:t>Тяло (сома)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ru-RU" dirty="0"/>
              <a:t>Клетъчно ядро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ru-RU" dirty="0"/>
              <a:t>Аксон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ru-RU" dirty="0"/>
              <a:t>Trigger zone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ru-RU" dirty="0"/>
              <a:t>Шванова клетка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ru-RU" dirty="0"/>
              <a:t>Миелинова обвивка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ru-RU" dirty="0"/>
              <a:t>Възел на Ранвиер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ru-RU" dirty="0"/>
              <a:t>Окончание</a:t>
            </a:r>
          </a:p>
          <a:p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514" y="2504716"/>
            <a:ext cx="6730285" cy="3084714"/>
          </a:xfrm>
        </p:spPr>
      </p:pic>
    </p:spTree>
    <p:extLst>
      <p:ext uri="{BB962C8B-B14F-4D97-AF65-F5344CB8AC3E}">
        <p14:creationId xmlns:p14="http://schemas.microsoft.com/office/powerpoint/2010/main" val="62235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Предаване на импулс между два </a:t>
            </a:r>
            <a:r>
              <a:rPr lang="bg-BG" dirty="0" err="1" smtClean="0"/>
              <a:t>неврона</a:t>
            </a:r>
            <a:endParaRPr lang="en-US" dirty="0"/>
          </a:p>
        </p:txBody>
      </p:sp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396" y="1842563"/>
            <a:ext cx="6349207" cy="4317461"/>
          </a:xfrm>
        </p:spPr>
      </p:pic>
    </p:spTree>
    <p:extLst>
      <p:ext uri="{BB962C8B-B14F-4D97-AF65-F5344CB8AC3E}">
        <p14:creationId xmlns:p14="http://schemas.microsoft.com/office/powerpoint/2010/main" val="154971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err="1" smtClean="0"/>
              <a:t>Синапс</a:t>
            </a:r>
            <a:endParaRPr lang="en-US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Контакт между мембраните на две клетки</a:t>
            </a:r>
          </a:p>
          <a:p>
            <a:r>
              <a:rPr lang="bg-BG" dirty="0" smtClean="0"/>
              <a:t>Видове синапси</a:t>
            </a:r>
          </a:p>
          <a:p>
            <a:pPr marL="0" indent="0">
              <a:buNone/>
            </a:pPr>
            <a:r>
              <a:rPr lang="bg-BG" dirty="0"/>
              <a:t> </a:t>
            </a:r>
            <a:r>
              <a:rPr lang="bg-BG" dirty="0" smtClean="0"/>
              <a:t>   Електрически-при някои </a:t>
            </a:r>
            <a:r>
              <a:rPr lang="bg-BG" dirty="0" err="1" smtClean="0"/>
              <a:t>безграбначни</a:t>
            </a:r>
            <a:r>
              <a:rPr lang="bg-BG" dirty="0" smtClean="0"/>
              <a:t>, </a:t>
            </a:r>
            <a:r>
              <a:rPr lang="bg-BG" dirty="0" err="1" smtClean="0"/>
              <a:t>импусла</a:t>
            </a:r>
            <a:r>
              <a:rPr lang="bg-BG" dirty="0" smtClean="0"/>
              <a:t> се предава с</a:t>
            </a:r>
          </a:p>
          <a:p>
            <a:pPr marL="0" indent="0">
              <a:buNone/>
            </a:pPr>
            <a:r>
              <a:rPr lang="bg-BG" dirty="0"/>
              <a:t> </a:t>
            </a:r>
            <a:r>
              <a:rPr lang="bg-BG" dirty="0" smtClean="0"/>
              <a:t>    голяма скорост, може и в двете посоки</a:t>
            </a:r>
          </a:p>
          <a:p>
            <a:pPr marL="0" indent="0">
              <a:buNone/>
            </a:pPr>
            <a:r>
              <a:rPr lang="bg-BG" dirty="0"/>
              <a:t> </a:t>
            </a:r>
            <a:endParaRPr lang="bg-BG" dirty="0" smtClean="0"/>
          </a:p>
          <a:p>
            <a:pPr marL="0" indent="0">
              <a:buNone/>
            </a:pPr>
            <a:r>
              <a:rPr lang="bg-BG" dirty="0"/>
              <a:t> </a:t>
            </a:r>
            <a:r>
              <a:rPr lang="bg-BG" dirty="0" smtClean="0"/>
              <a:t>    Химически – провеждането се осъществява само в едната </a:t>
            </a:r>
          </a:p>
          <a:p>
            <a:pPr marL="0" indent="0">
              <a:buNone/>
            </a:pPr>
            <a:r>
              <a:rPr lang="bg-BG" dirty="0"/>
              <a:t> </a:t>
            </a:r>
            <a:r>
              <a:rPr lang="bg-BG" dirty="0" smtClean="0"/>
              <a:t>    посока и се забавя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46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Химически синапси</a:t>
            </a:r>
            <a:endParaRPr lang="en-US" dirty="0"/>
          </a:p>
        </p:txBody>
      </p:sp>
      <p:sp>
        <p:nvSpPr>
          <p:cNvPr id="8" name="Текстово поле 7"/>
          <p:cNvSpPr txBox="1"/>
          <p:nvPr/>
        </p:nvSpPr>
        <p:spPr>
          <a:xfrm>
            <a:off x="8294913" y="5107577"/>
            <a:ext cx="1449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postsynaptic</a:t>
            </a:r>
            <a:endParaRPr lang="bg-BG" dirty="0" smtClean="0">
              <a:solidFill>
                <a:schemeClr val="bg1"/>
              </a:solidFill>
            </a:endParaRPr>
          </a:p>
          <a:p>
            <a:r>
              <a:rPr lang="bg-BG" dirty="0" err="1" smtClean="0">
                <a:solidFill>
                  <a:schemeClr val="bg1"/>
                </a:solidFill>
              </a:rPr>
              <a:t>terminal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Текстово поле 8"/>
          <p:cNvSpPr txBox="1"/>
          <p:nvPr/>
        </p:nvSpPr>
        <p:spPr>
          <a:xfrm>
            <a:off x="2194560" y="3879669"/>
            <a:ext cx="1593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synaptic</a:t>
            </a:r>
            <a:r>
              <a:rPr lang="bg-BG" smtClean="0">
                <a:solidFill>
                  <a:schemeClr val="bg1"/>
                </a:solidFill>
              </a:rPr>
              <a:t> </a:t>
            </a:r>
            <a:r>
              <a:rPr lang="bg-BG" dirty="0" err="1" smtClean="0">
                <a:solidFill>
                  <a:schemeClr val="bg1"/>
                </a:solidFill>
              </a:rPr>
              <a:t>cleft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Контейнер за съдържание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43"/>
          <a:stretch/>
        </p:blipFill>
        <p:spPr>
          <a:xfrm>
            <a:off x="2852154" y="1282791"/>
            <a:ext cx="6487692" cy="4876808"/>
          </a:xfrm>
        </p:spPr>
      </p:pic>
    </p:spTree>
    <p:extLst>
      <p:ext uri="{BB962C8B-B14F-4D97-AF65-F5344CB8AC3E}">
        <p14:creationId xmlns:p14="http://schemas.microsoft.com/office/powerpoint/2010/main" val="169339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hemical_Synapse_Animation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735" y="195942"/>
            <a:ext cx="11538150" cy="6490062"/>
          </a:xfrm>
        </p:spPr>
      </p:pic>
    </p:spTree>
    <p:extLst>
      <p:ext uri="{BB962C8B-B14F-4D97-AF65-F5344CB8AC3E}">
        <p14:creationId xmlns:p14="http://schemas.microsoft.com/office/powerpoint/2010/main" val="231401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1237</TotalTime>
  <Words>229</Words>
  <Application>Microsoft Office PowerPoint</Application>
  <PresentationFormat>Widescreen</PresentationFormat>
  <Paragraphs>68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All Times New Roman </vt:lpstr>
      <vt:lpstr>Arial</vt:lpstr>
      <vt:lpstr>Calibri</vt:lpstr>
      <vt:lpstr>Calibri Light</vt:lpstr>
      <vt:lpstr>Office Theme</vt:lpstr>
      <vt:lpstr>Математическо моделиране на нервни импулси</vt:lpstr>
      <vt:lpstr>Предаване на нервни импулси Neural transmission </vt:lpstr>
      <vt:lpstr>PowerPoint Presentation</vt:lpstr>
      <vt:lpstr>Приложения</vt:lpstr>
      <vt:lpstr>Устройство на неврона</vt:lpstr>
      <vt:lpstr>Предаване на импулс между два неврона</vt:lpstr>
      <vt:lpstr>Синапс</vt:lpstr>
      <vt:lpstr>Химически синапси</vt:lpstr>
      <vt:lpstr>PowerPoint Presentation</vt:lpstr>
      <vt:lpstr>Клетъчна мембрана</vt:lpstr>
      <vt:lpstr>Химичен състав на неврона</vt:lpstr>
      <vt:lpstr>Сили действащи на йоните в спокойно състояние</vt:lpstr>
      <vt:lpstr>Наслагване на потенциал </vt:lpstr>
      <vt:lpstr>Потенциал на действие       Аction potential</vt:lpstr>
      <vt:lpstr>PowerPoint Presentation</vt:lpstr>
      <vt:lpstr>Благодарим за вниманието!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Vasil</dc:creator>
  <cp:lastModifiedBy>Vasil</cp:lastModifiedBy>
  <cp:revision>45</cp:revision>
  <dcterms:created xsi:type="dcterms:W3CDTF">2016-03-31T11:04:23Z</dcterms:created>
  <dcterms:modified xsi:type="dcterms:W3CDTF">2016-04-02T07:05:09Z</dcterms:modified>
</cp:coreProperties>
</file>

<file path=docProps/thumbnail.jpeg>
</file>